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0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38EBBE4-721B-4AE6-9483-E394C1E7FA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CF551F-52A2-425F-8BAD-DF91974650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13C5193-9825-4404-8C47-5F23DA0411C3}" type="datetimeFigureOut">
              <a:rPr lang="en-US"/>
              <a:pPr>
                <a:defRPr/>
              </a:pPr>
              <a:t>9/27/2020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20549B8-5670-4AF0-9E93-C06C264536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A559B5F-E686-43ED-8E22-CE885BE8B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F59AAF-D57A-41BD-BD6E-092BC347E48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E6A93-85E7-4762-8BBD-CA63EDF0E0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8D5C8DB-37F8-41FF-8859-553273060B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45CA6828-F88E-44B6-857C-1B0E4442B6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851A928B-4DC9-4FAF-881C-46B266C1C4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7ED1AA1-5168-48AD-9EE1-4C1BD07C8E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3E13E5-CC5E-4336-AADF-5FA2D377FB0A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DCDA9EC3-32F8-4495-BA55-71484A2FC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8A592399-7DCC-40E6-A1ED-B1FB13C24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310BAD6-0CAA-40A1-AE44-A985E8FBAC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01AD94-52B3-4553-AECD-4C09F4EBE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8372DDD-660B-4813-B0AA-B3790727BF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62798-7B56-4762-A172-94E46CD959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90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F29F9A-EB0D-4C83-BA63-46790CD906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A78CB4-71C5-4304-A75B-EB951C3888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635233-15A4-4ED2-8410-A7D4006D75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C4F0E-8928-42A0-A242-B00C576060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31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0EA127-7BEB-49D4-AB27-2EE4FA7730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D1386F-FD0C-49BB-B832-D666FF832E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3B0D43-C488-45E4-9EF5-F3C4BFE36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21C35-9438-469A-9D4D-154DE3887F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6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7A144B-E46C-4E2D-B8DC-4D1DD500A9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D0F773-F9C1-4EE0-9383-FAD1DBAFA5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9BBF9D-0604-4E8C-9A8F-E573E4FD20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AFE61-8780-460E-8E64-48B712E88F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67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EB57C6-B190-4A4C-88D0-8403887112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A909B7-3E59-40E7-9BD4-008488941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A49B60-8DC9-421B-B9B0-B31A5EAD95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41A25-8047-4BAF-BE80-0D5C7F9B4D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989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EEF4B7-67FF-4358-8ED5-279C6835BD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6D5C3A-D20C-4F1E-8C22-E016F29CEF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9FB1B3-6AD8-4A0A-B349-8F039384CB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49FDB-D74F-4866-853C-48D48567B9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018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11FF680-4A8F-48EF-9212-27EDB8FE6F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B7BC7EB-927F-411E-B466-B0FA3D4433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B9199F3-8361-40AD-84B3-5F6B370E78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11692-9AF5-40E0-B5F9-36D6709501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7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C138CFF-0F0C-43E6-A783-9E911A3114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88FE0C8-FD8E-4E88-9EED-FC6913C099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61616B0-7FF5-4514-952A-BD94A4897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ACB20-DE14-4968-ADB5-899C2B6591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828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4522A2-2B6E-44F1-A498-A724ACB46D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2D1F2E4-1983-4BFE-9E60-BD807C5ECB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FD07D15-7B4A-4C7E-A4B2-977D0DB2FE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A53FD-BE34-4C14-91B3-D98496C391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5597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F2EAB2-3446-4468-80C4-1CF48E6FEB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F41B4A-D02A-4329-83F2-C72E1F23F7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47E3BB-E841-4C36-9430-1F7AEE082E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94AE1-B5D5-46E7-9E92-9FC73DE5B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16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DED409-07E0-46BB-904B-89C9D2893E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7DF679-CE7B-48AF-8594-D8B7D70A9A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7B1767-D114-47FF-9DC4-3FCE8519DE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D1A95-98A5-4E50-8CC0-26A9A69C34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00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1D97469-2CE1-4A27-8765-56E6977C37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D58CFB-9EEC-4FBB-B00B-210274E5B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CB078780-1C7D-45B0-9044-4599CAF2A83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C7A9CD17-1602-4635-A2B5-8F623268F9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8DC01966-5668-4516-9B68-FBCC0383E68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8C7DFC41-51B3-4AAC-B9B9-8A5165C658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7120117D-0F32-42E1-A716-FE6813A87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B2F531C-D4E4-434D-91BE-C1087EF3626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Foreseeability: Information and Control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8FADFA6-2792-4A1D-BF22-64384BAC33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Richard Warner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051D6-A330-444C-8533-0A7E7B50E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Cost Avoider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BABFB-24D4-47D4-A254-AAF927823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Put liability on the person in the best position to take steps to avoid the lost. </a:t>
            </a:r>
          </a:p>
          <a:p>
            <a:pPr lvl="1"/>
            <a:r>
              <a:rPr lang="en-US" sz="3000" dirty="0"/>
              <a:t>Requires:</a:t>
            </a:r>
          </a:p>
          <a:p>
            <a:pPr lvl="2"/>
            <a:r>
              <a:rPr lang="en-US" sz="3000" dirty="0"/>
              <a:t>Information </a:t>
            </a:r>
          </a:p>
          <a:p>
            <a:pPr lvl="2"/>
            <a:r>
              <a:rPr lang="en-US" sz="3000" dirty="0"/>
              <a:t>Control</a:t>
            </a:r>
          </a:p>
        </p:txBody>
      </p:sp>
    </p:spTree>
    <p:extLst>
      <p:ext uri="{BB962C8B-B14F-4D97-AF65-F5344CB8AC3E}">
        <p14:creationId xmlns:p14="http://schemas.microsoft.com/office/powerpoint/2010/main" val="2190697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38745-21B4-4610-BAFD-B36622AF3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i="1" dirty="0"/>
              <a:t>Hadley v. Baxendale</a:t>
            </a:r>
            <a:r>
              <a:rPr lang="en-US" sz="3200" dirty="0"/>
              <a:t>, No Information Conveyed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2BEB38-35ED-44F0-AC1F-C2D5CF3C5D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46670"/>
              </p:ext>
            </p:extLst>
          </p:nvPr>
        </p:nvGraphicFramePr>
        <p:xfrm>
          <a:off x="685800" y="2133600"/>
          <a:ext cx="7543800" cy="3429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39973">
                  <a:extLst>
                    <a:ext uri="{9D8B030D-6E8A-4147-A177-3AD203B41FA5}">
                      <a16:colId xmlns:a16="http://schemas.microsoft.com/office/drawing/2014/main" val="1595756194"/>
                    </a:ext>
                  </a:extLst>
                </a:gridCol>
                <a:gridCol w="2381633">
                  <a:extLst>
                    <a:ext uri="{9D8B030D-6E8A-4147-A177-3AD203B41FA5}">
                      <a16:colId xmlns:a16="http://schemas.microsoft.com/office/drawing/2014/main" val="356931634"/>
                    </a:ext>
                  </a:extLst>
                </a:gridCol>
                <a:gridCol w="1722194">
                  <a:extLst>
                    <a:ext uri="{9D8B030D-6E8A-4147-A177-3AD203B41FA5}">
                      <a16:colId xmlns:a16="http://schemas.microsoft.com/office/drawing/2014/main" val="1775059039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information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Control</a:t>
                      </a:r>
                      <a:endParaRPr lang="en-US" sz="28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199687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Hadleys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Yes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No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8748971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Transportation Co.</a:t>
                      </a:r>
                      <a:endParaRPr lang="en-US" sz="28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No </a:t>
                      </a:r>
                      <a:endParaRPr lang="en-US" sz="28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Yes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2565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925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4F1F5-EC2C-4CAF-A73A-61F4DFDA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Hadley</a:t>
            </a:r>
            <a:r>
              <a:rPr lang="en-US" dirty="0"/>
              <a:t>, Information Conveyed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E29691F-1DC0-4685-85E7-DA51B307D0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892873"/>
              </p:ext>
            </p:extLst>
          </p:nvPr>
        </p:nvGraphicFramePr>
        <p:xfrm>
          <a:off x="685800" y="1828800"/>
          <a:ext cx="7772400" cy="381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4214">
                  <a:extLst>
                    <a:ext uri="{9D8B030D-6E8A-4147-A177-3AD203B41FA5}">
                      <a16:colId xmlns:a16="http://schemas.microsoft.com/office/drawing/2014/main" val="906337506"/>
                    </a:ext>
                  </a:extLst>
                </a:gridCol>
                <a:gridCol w="2453804">
                  <a:extLst>
                    <a:ext uri="{9D8B030D-6E8A-4147-A177-3AD203B41FA5}">
                      <a16:colId xmlns:a16="http://schemas.microsoft.com/office/drawing/2014/main" val="1770201917"/>
                    </a:ext>
                  </a:extLst>
                </a:gridCol>
                <a:gridCol w="1774382">
                  <a:extLst>
                    <a:ext uri="{9D8B030D-6E8A-4147-A177-3AD203B41FA5}">
                      <a16:colId xmlns:a16="http://schemas.microsoft.com/office/drawing/2014/main" val="3019097815"/>
                    </a:ext>
                  </a:extLst>
                </a:gridCol>
              </a:tblGrid>
              <a:tr h="1270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information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Control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9002602"/>
                  </a:ext>
                </a:extLst>
              </a:tr>
              <a:tr h="1270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Hadleys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Yes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No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0166514"/>
                  </a:ext>
                </a:extLst>
              </a:tr>
              <a:tr h="1270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Transportation Co.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Yes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Yes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302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3052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B8B42-0346-441F-8ADC-5C0E58A32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Flood of 1992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B8A3D93-7476-4A68-8E20-605F04B479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934519"/>
              </p:ext>
            </p:extLst>
          </p:nvPr>
        </p:nvGraphicFramePr>
        <p:xfrm>
          <a:off x="609600" y="1828800"/>
          <a:ext cx="8001000" cy="4191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48456">
                  <a:extLst>
                    <a:ext uri="{9D8B030D-6E8A-4147-A177-3AD203B41FA5}">
                      <a16:colId xmlns:a16="http://schemas.microsoft.com/office/drawing/2014/main" val="1038237388"/>
                    </a:ext>
                  </a:extLst>
                </a:gridCol>
                <a:gridCol w="2525974">
                  <a:extLst>
                    <a:ext uri="{9D8B030D-6E8A-4147-A177-3AD203B41FA5}">
                      <a16:colId xmlns:a16="http://schemas.microsoft.com/office/drawing/2014/main" val="2818078094"/>
                    </a:ext>
                  </a:extLst>
                </a:gridCol>
                <a:gridCol w="1826570">
                  <a:extLst>
                    <a:ext uri="{9D8B030D-6E8A-4147-A177-3AD203B41FA5}">
                      <a16:colId xmlns:a16="http://schemas.microsoft.com/office/drawing/2014/main" val="3135054839"/>
                    </a:ext>
                  </a:extLst>
                </a:gridCol>
              </a:tblGrid>
              <a:tr h="1397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information</a:t>
                      </a:r>
                      <a:endParaRPr lang="en-US" sz="28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Control</a:t>
                      </a:r>
                      <a:endParaRPr lang="en-US" sz="28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6670826"/>
                  </a:ext>
                </a:extLst>
              </a:tr>
              <a:tr h="1397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Contractor</a:t>
                      </a:r>
                      <a:endParaRPr lang="en-US" sz="28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Yes</a:t>
                      </a:r>
                      <a:endParaRPr lang="en-US" sz="28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Yes</a:t>
                      </a:r>
                      <a:endParaRPr lang="en-US" sz="28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9454754"/>
                  </a:ext>
                </a:extLst>
              </a:tr>
              <a:tr h="1397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City</a:t>
                      </a:r>
                      <a:endParaRPr lang="en-US" sz="28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Yes</a:t>
                      </a:r>
                      <a:endParaRPr lang="en-US" sz="28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No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5784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5164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05FE-6816-4BBC-8DDC-162C84EA3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Coffee Dealer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06F1BE5-9383-4C0D-B7F7-92D4A433A6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976941"/>
              </p:ext>
            </p:extLst>
          </p:nvPr>
        </p:nvGraphicFramePr>
        <p:xfrm>
          <a:off x="685800" y="1981200"/>
          <a:ext cx="7772400" cy="365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4214">
                  <a:extLst>
                    <a:ext uri="{9D8B030D-6E8A-4147-A177-3AD203B41FA5}">
                      <a16:colId xmlns:a16="http://schemas.microsoft.com/office/drawing/2014/main" val="558203303"/>
                    </a:ext>
                  </a:extLst>
                </a:gridCol>
                <a:gridCol w="2453804">
                  <a:extLst>
                    <a:ext uri="{9D8B030D-6E8A-4147-A177-3AD203B41FA5}">
                      <a16:colId xmlns:a16="http://schemas.microsoft.com/office/drawing/2014/main" val="2281411355"/>
                    </a:ext>
                  </a:extLst>
                </a:gridCol>
                <a:gridCol w="1774382">
                  <a:extLst>
                    <a:ext uri="{9D8B030D-6E8A-4147-A177-3AD203B41FA5}">
                      <a16:colId xmlns:a16="http://schemas.microsoft.com/office/drawing/2014/main" val="2731828097"/>
                    </a:ext>
                  </a:extLst>
                </a:gridCol>
              </a:tblGrid>
              <a:tr h="12192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information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Control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2087978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Telegraph Co.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Yes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Yes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3040078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Sender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Yes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No (?)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6545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2936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FAA64-FE99-4BF8-AD52-C1B076E0A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813"/>
            <a:ext cx="8229600" cy="1139825"/>
          </a:xfrm>
        </p:spPr>
        <p:txBody>
          <a:bodyPr/>
          <a:lstStyle/>
          <a:p>
            <a:r>
              <a:rPr lang="en-US" dirty="0"/>
              <a:t>Horse Race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4090CFF-E3E5-4941-9CC1-965B0729D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594564"/>
              </p:ext>
            </p:extLst>
          </p:nvPr>
        </p:nvGraphicFramePr>
        <p:xfrm>
          <a:off x="457200" y="1981200"/>
          <a:ext cx="7772400" cy="4343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4214">
                  <a:extLst>
                    <a:ext uri="{9D8B030D-6E8A-4147-A177-3AD203B41FA5}">
                      <a16:colId xmlns:a16="http://schemas.microsoft.com/office/drawing/2014/main" val="1197056435"/>
                    </a:ext>
                  </a:extLst>
                </a:gridCol>
                <a:gridCol w="2453803">
                  <a:extLst>
                    <a:ext uri="{9D8B030D-6E8A-4147-A177-3AD203B41FA5}">
                      <a16:colId xmlns:a16="http://schemas.microsoft.com/office/drawing/2014/main" val="4015261041"/>
                    </a:ext>
                  </a:extLst>
                </a:gridCol>
                <a:gridCol w="1774383">
                  <a:extLst>
                    <a:ext uri="{9D8B030D-6E8A-4147-A177-3AD203B41FA5}">
                      <a16:colId xmlns:a16="http://schemas.microsoft.com/office/drawing/2014/main" val="3330199211"/>
                    </a:ext>
                  </a:extLst>
                </a:gridCol>
              </a:tblGrid>
              <a:tr h="14478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information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Control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2493419"/>
                  </a:ext>
                </a:extLst>
              </a:tr>
              <a:tr h="14478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Telegraph Co.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No (?)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Yes 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6728675"/>
                  </a:ext>
                </a:extLst>
              </a:tr>
              <a:tr h="14478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Sender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Yes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Yes (?)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6304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700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9128-9BDF-4AFC-B71C-88D959AE2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Tony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00E534C-5188-4E9D-ACD2-A8079FA57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878672"/>
              </p:ext>
            </p:extLst>
          </p:nvPr>
        </p:nvGraphicFramePr>
        <p:xfrm>
          <a:off x="457200" y="1752600"/>
          <a:ext cx="8229599" cy="426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2697">
                  <a:extLst>
                    <a:ext uri="{9D8B030D-6E8A-4147-A177-3AD203B41FA5}">
                      <a16:colId xmlns:a16="http://schemas.microsoft.com/office/drawing/2014/main" val="470064433"/>
                    </a:ext>
                  </a:extLst>
                </a:gridCol>
                <a:gridCol w="2598144">
                  <a:extLst>
                    <a:ext uri="{9D8B030D-6E8A-4147-A177-3AD203B41FA5}">
                      <a16:colId xmlns:a16="http://schemas.microsoft.com/office/drawing/2014/main" val="1196559598"/>
                    </a:ext>
                  </a:extLst>
                </a:gridCol>
                <a:gridCol w="1878758">
                  <a:extLst>
                    <a:ext uri="{9D8B030D-6E8A-4147-A177-3AD203B41FA5}">
                      <a16:colId xmlns:a16="http://schemas.microsoft.com/office/drawing/2014/main" val="1631549423"/>
                    </a:ext>
                  </a:extLst>
                </a:gridCol>
              </a:tblGrid>
              <a:tr h="14224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information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Control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1419189"/>
                  </a:ext>
                </a:extLst>
              </a:tr>
              <a:tr h="14224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Tony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Yes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No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8378878"/>
                  </a:ext>
                </a:extLst>
              </a:tr>
              <a:tr h="14224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Movie Company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No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No (?)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6029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3910948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3061</TotalTime>
  <Words>120</Words>
  <Application>Microsoft Office PowerPoint</Application>
  <PresentationFormat>On-screen Show (4:3)</PresentationFormat>
  <Paragraphs>68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Garamond</vt:lpstr>
      <vt:lpstr>Verdana</vt:lpstr>
      <vt:lpstr>Wingdings</vt:lpstr>
      <vt:lpstr>Edge</vt:lpstr>
      <vt:lpstr>Foreseeability: Information and Control</vt:lpstr>
      <vt:lpstr>Best Cost Avoider Approach</vt:lpstr>
      <vt:lpstr>Hadley v. Baxendale, No Information Conveyed</vt:lpstr>
      <vt:lpstr>Hadley, Information Conveyed</vt:lpstr>
      <vt:lpstr>Flood of 1992</vt:lpstr>
      <vt:lpstr>Coffee Dealer</vt:lpstr>
      <vt:lpstr>Horse Race</vt:lpstr>
      <vt:lpstr>Tony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Wrap Contracts</dc:title>
  <dc:creator>Richard</dc:creator>
  <cp:lastModifiedBy>Richard Warner</cp:lastModifiedBy>
  <cp:revision>504</cp:revision>
  <dcterms:created xsi:type="dcterms:W3CDTF">2004-02-06T21:25:14Z</dcterms:created>
  <dcterms:modified xsi:type="dcterms:W3CDTF">2020-09-28T00:18:46Z</dcterms:modified>
</cp:coreProperties>
</file>